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ontent"/>
      <p:regular r:id="rId19"/>
      <p:bold r:id="rId20"/>
    </p:embeddedFont>
    <p:embeddedFont>
      <p:font typeface="Gill Sans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2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gaC6fk/+gROB/z4OgrfSzeJnDS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2" orient="horz"/>
        <p:guide pos="2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ntent-bold.fntdata"/><Relationship Id="rId11" Type="http://schemas.openxmlformats.org/officeDocument/2006/relationships/slide" Target="slides/slide6.xml"/><Relationship Id="rId22" Type="http://schemas.openxmlformats.org/officeDocument/2006/relationships/font" Target="fonts/GillSans-bold.fntdata"/><Relationship Id="rId10" Type="http://schemas.openxmlformats.org/officeDocument/2006/relationships/slide" Target="slides/slide5.xml"/><Relationship Id="rId21" Type="http://schemas.openxmlformats.org/officeDocument/2006/relationships/font" Target="fonts/GillSans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nten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small subset of CIFAR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>
                <a:solidFill>
                  <a:srgbClr val="000000"/>
                </a:solidFill>
              </a:rPr>
              <a:t>© Copyright Showeet.com – Free PowerPoint Templates</a:t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Essential: the Holy Grail of ML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Additionally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Chomsky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It lies between bounded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This IS the optimization step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“mapping process”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Title-R1d.png" id="13" name="Google Shape;1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2"/>
          <p:cNvSpPr txBox="1"/>
          <p:nvPr>
            <p:ph type="ctrTitle"/>
          </p:nvPr>
        </p:nvSpPr>
        <p:spPr>
          <a:xfrm>
            <a:off x="1313259" y="975589"/>
            <a:ext cx="6517482" cy="18819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subTitle"/>
          </p:nvPr>
        </p:nvSpPr>
        <p:spPr>
          <a:xfrm>
            <a:off x="1313259" y="2914651"/>
            <a:ext cx="6517482" cy="102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12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6" name="Google Shape;7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/>
          <p:nvPr>
            <p:ph type="title"/>
          </p:nvPr>
        </p:nvSpPr>
        <p:spPr>
          <a:xfrm>
            <a:off x="685331" y="457200"/>
            <a:ext cx="2951766" cy="15174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3808547" y="457201"/>
            <a:ext cx="4650122" cy="388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2" type="body"/>
          </p:nvPr>
        </p:nvSpPr>
        <p:spPr>
          <a:xfrm>
            <a:off x="685331" y="1974639"/>
            <a:ext cx="2951767" cy="23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80" name="Google Shape;80;p20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84" name="Google Shape;8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1"/>
          <p:cNvSpPr txBox="1"/>
          <p:nvPr>
            <p:ph type="title"/>
          </p:nvPr>
        </p:nvSpPr>
        <p:spPr>
          <a:xfrm>
            <a:off x="685331" y="457200"/>
            <a:ext cx="4451227" cy="1517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/>
          <p:nvPr>
            <p:ph idx="2" type="pic"/>
          </p:nvPr>
        </p:nvSpPr>
        <p:spPr>
          <a:xfrm>
            <a:off x="5568602" y="457201"/>
            <a:ext cx="2441519" cy="3886200"/>
          </a:xfrm>
          <a:prstGeom prst="roundRect">
            <a:avLst>
              <a:gd fmla="val 494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685346" y="1974639"/>
            <a:ext cx="4451212" cy="236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88" name="Google Shape;88;p21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92" name="Google Shape;9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/>
          <p:nvPr>
            <p:ph type="title"/>
          </p:nvPr>
        </p:nvSpPr>
        <p:spPr>
          <a:xfrm>
            <a:off x="685346" y="3217030"/>
            <a:ext cx="7773324" cy="6087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/>
          <p:nvPr>
            <p:ph idx="2" type="pic"/>
          </p:nvPr>
        </p:nvSpPr>
        <p:spPr>
          <a:xfrm>
            <a:off x="888558" y="523696"/>
            <a:ext cx="7366899" cy="2410602"/>
          </a:xfrm>
          <a:prstGeom prst="roundRect">
            <a:avLst>
              <a:gd fmla="val 4944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685331" y="3831546"/>
            <a:ext cx="7773339" cy="511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96" name="Google Shape;96;p22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0" name="Google Shape;10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 txBox="1"/>
          <p:nvPr>
            <p:ph type="title"/>
          </p:nvPr>
        </p:nvSpPr>
        <p:spPr>
          <a:xfrm>
            <a:off x="685331" y="457200"/>
            <a:ext cx="7773339" cy="2570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685331" y="3153616"/>
            <a:ext cx="7773339" cy="1189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03" name="Google Shape;103;p23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7" name="Google Shape;10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4"/>
          <p:cNvSpPr txBox="1"/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1290484" y="2707524"/>
            <a:ext cx="6564224" cy="446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10" name="Google Shape;110;p24"/>
          <p:cNvSpPr txBox="1"/>
          <p:nvPr>
            <p:ph idx="2" type="body"/>
          </p:nvPr>
        </p:nvSpPr>
        <p:spPr>
          <a:xfrm>
            <a:off x="685331" y="3279597"/>
            <a:ext cx="7773339" cy="1065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11" name="Google Shape;111;p24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4" name="Google Shape;114;p24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b="0" i="0" lang="de" sz="6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4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b="0" i="0" lang="de" sz="6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7" name="Google Shape;11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>
            <p:ph type="title"/>
          </p:nvPr>
        </p:nvSpPr>
        <p:spPr>
          <a:xfrm>
            <a:off x="685331" y="1604041"/>
            <a:ext cx="7773339" cy="18838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685331" y="3496751"/>
            <a:ext cx="7773339" cy="855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20" name="Google Shape;120;p25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24" name="Google Shape;12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/>
          <p:nvPr>
            <p:ph type="title"/>
          </p:nvPr>
        </p:nvSpPr>
        <p:spPr>
          <a:xfrm>
            <a:off x="685331" y="457200"/>
            <a:ext cx="7773339" cy="12038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685331" y="1775320"/>
            <a:ext cx="2474232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27" name="Google Shape;127;p26"/>
          <p:cNvSpPr txBox="1"/>
          <p:nvPr>
            <p:ph idx="2" type="body"/>
          </p:nvPr>
        </p:nvSpPr>
        <p:spPr>
          <a:xfrm>
            <a:off x="685331" y="2207517"/>
            <a:ext cx="2474232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28" name="Google Shape;128;p26"/>
          <p:cNvSpPr txBox="1"/>
          <p:nvPr>
            <p:ph idx="3" type="body"/>
          </p:nvPr>
        </p:nvSpPr>
        <p:spPr>
          <a:xfrm>
            <a:off x="3339292" y="1775320"/>
            <a:ext cx="246864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29" name="Google Shape;129;p26"/>
          <p:cNvSpPr txBox="1"/>
          <p:nvPr>
            <p:ph idx="4" type="body"/>
          </p:nvPr>
        </p:nvSpPr>
        <p:spPr>
          <a:xfrm>
            <a:off x="3331012" y="2207517"/>
            <a:ext cx="2477513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30" name="Google Shape;130;p26"/>
          <p:cNvSpPr txBox="1"/>
          <p:nvPr>
            <p:ph idx="5" type="body"/>
          </p:nvPr>
        </p:nvSpPr>
        <p:spPr>
          <a:xfrm>
            <a:off x="5979974" y="1775320"/>
            <a:ext cx="2478696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31" name="Google Shape;131;p26"/>
          <p:cNvSpPr txBox="1"/>
          <p:nvPr>
            <p:ph idx="6" type="body"/>
          </p:nvPr>
        </p:nvSpPr>
        <p:spPr>
          <a:xfrm>
            <a:off x="5979974" y="2207517"/>
            <a:ext cx="2478696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32" name="Google Shape;132;p26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6" name="Google Shape;13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>
            <p:ph type="title"/>
          </p:nvPr>
        </p:nvSpPr>
        <p:spPr>
          <a:xfrm>
            <a:off x="685331" y="458079"/>
            <a:ext cx="7773339" cy="1202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685331" y="3153615"/>
            <a:ext cx="247230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b="0"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39" name="Google Shape;139;p27"/>
          <p:cNvSpPr/>
          <p:nvPr>
            <p:ph idx="2" type="pic"/>
          </p:nvPr>
        </p:nvSpPr>
        <p:spPr>
          <a:xfrm>
            <a:off x="685331" y="1775320"/>
            <a:ext cx="2472307" cy="1143000"/>
          </a:xfrm>
          <a:prstGeom prst="roundRect">
            <a:avLst>
              <a:gd fmla="val 936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685331" y="3585811"/>
            <a:ext cx="2472307" cy="75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41" name="Google Shape;141;p27"/>
          <p:cNvSpPr txBox="1"/>
          <p:nvPr>
            <p:ph idx="4" type="body"/>
          </p:nvPr>
        </p:nvSpPr>
        <p:spPr>
          <a:xfrm>
            <a:off x="3332069" y="3153615"/>
            <a:ext cx="247637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b="0"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42" name="Google Shape;142;p27"/>
          <p:cNvSpPr/>
          <p:nvPr>
            <p:ph idx="5" type="pic"/>
          </p:nvPr>
        </p:nvSpPr>
        <p:spPr>
          <a:xfrm>
            <a:off x="3331011" y="1775320"/>
            <a:ext cx="2477514" cy="1143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6" type="body"/>
          </p:nvPr>
        </p:nvSpPr>
        <p:spPr>
          <a:xfrm>
            <a:off x="3331011" y="3585811"/>
            <a:ext cx="2477514" cy="75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44" name="Google Shape;144;p27"/>
          <p:cNvSpPr txBox="1"/>
          <p:nvPr>
            <p:ph idx="7" type="body"/>
          </p:nvPr>
        </p:nvSpPr>
        <p:spPr>
          <a:xfrm>
            <a:off x="5979974" y="3153615"/>
            <a:ext cx="247551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b="0"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45" name="Google Shape;145;p27"/>
          <p:cNvSpPr/>
          <p:nvPr>
            <p:ph idx="8" type="pic"/>
          </p:nvPr>
        </p:nvSpPr>
        <p:spPr>
          <a:xfrm>
            <a:off x="5979974" y="1775320"/>
            <a:ext cx="2478696" cy="1143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9" type="body"/>
          </p:nvPr>
        </p:nvSpPr>
        <p:spPr>
          <a:xfrm>
            <a:off x="5979880" y="3585809"/>
            <a:ext cx="2478790" cy="757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47" name="Google Shape;147;p27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51" name="Google Shape;15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 rot="5400000">
            <a:off x="3287961" y="-827310"/>
            <a:ext cx="2568080" cy="7773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58" name="Google Shape;15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>
            <p:ph type="title"/>
          </p:nvPr>
        </p:nvSpPr>
        <p:spPr>
          <a:xfrm rot="5400000">
            <a:off x="5558073" y="1442803"/>
            <a:ext cx="3886199" cy="191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 rot="5400000">
            <a:off x="1614253" y="-471721"/>
            <a:ext cx="3886199" cy="5744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cap="none"/>
            </a:lvl1pPr>
            <a:lvl2pPr indent="-3175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 11">
  <p:cSld name="Transition Slide 11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type="ctrTitle"/>
          </p:nvPr>
        </p:nvSpPr>
        <p:spPr>
          <a:xfrm>
            <a:off x="2465767" y="3055996"/>
            <a:ext cx="6325844" cy="8007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27430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405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subTitle"/>
          </p:nvPr>
        </p:nvSpPr>
        <p:spPr>
          <a:xfrm>
            <a:off x="2465767" y="3879610"/>
            <a:ext cx="6325844" cy="582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0" wrap="square" tIns="45700">
            <a:spAutoFit/>
          </a:bodyPr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2100">
                <a:solidFill>
                  <a:srgbClr val="D3DDEA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200"/>
            </a:lvl9pPr>
          </a:lstStyle>
          <a:p/>
        </p:txBody>
      </p:sp>
      <p:sp>
        <p:nvSpPr>
          <p:cNvPr id="26" name="Google Shape;26;p34"/>
          <p:cNvSpPr/>
          <p:nvPr/>
        </p:nvSpPr>
        <p:spPr>
          <a:xfrm rot="5400000">
            <a:off x="-200512" y="3310916"/>
            <a:ext cx="1255943" cy="854921"/>
          </a:xfrm>
          <a:custGeom>
            <a:rect b="b" l="l" r="r" t="t"/>
            <a:pathLst>
              <a:path extrusionOk="0" h="1139894" w="1674590">
                <a:moveTo>
                  <a:pt x="0" y="1139893"/>
                </a:moveTo>
                <a:lnTo>
                  <a:pt x="824542" y="0"/>
                </a:lnTo>
                <a:lnTo>
                  <a:pt x="1674590" y="11398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4"/>
          <p:cNvSpPr/>
          <p:nvPr>
            <p:ph idx="2" type="pic"/>
          </p:nvPr>
        </p:nvSpPr>
        <p:spPr>
          <a:xfrm>
            <a:off x="1" y="1"/>
            <a:ext cx="5855167" cy="3542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8" name="Google Shape;28;p34"/>
          <p:cNvSpPr/>
          <p:nvPr/>
        </p:nvSpPr>
        <p:spPr>
          <a:xfrm flipH="1">
            <a:off x="0" y="3909940"/>
            <a:ext cx="2810666" cy="1233560"/>
          </a:xfrm>
          <a:custGeom>
            <a:rect b="b" l="l" r="r" t="t"/>
            <a:pathLst>
              <a:path extrusionOk="0" h="1644747" w="3747554">
                <a:moveTo>
                  <a:pt x="2273790" y="0"/>
                </a:moveTo>
                <a:lnTo>
                  <a:pt x="0" y="1644747"/>
                </a:lnTo>
                <a:lnTo>
                  <a:pt x="3747554" y="1644747"/>
                </a:lnTo>
                <a:lnTo>
                  <a:pt x="3747554" y="10990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4"/>
          <p:cNvSpPr txBox="1"/>
          <p:nvPr>
            <p:ph idx="10" type="dt"/>
          </p:nvPr>
        </p:nvSpPr>
        <p:spPr>
          <a:xfrm>
            <a:off x="427460" y="4767262"/>
            <a:ext cx="1448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A28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1" type="ftr"/>
          </p:nvPr>
        </p:nvSpPr>
        <p:spPr>
          <a:xfrm>
            <a:off x="2810667" y="4767263"/>
            <a:ext cx="423578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>
                <a:solidFill>
                  <a:srgbClr val="273C5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2" type="sldNum"/>
          </p:nvPr>
        </p:nvSpPr>
        <p:spPr>
          <a:xfrm>
            <a:off x="8142626" y="4767263"/>
            <a:ext cx="6489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b="0" i="0" sz="750" u="none" cap="none" strike="noStrike">
                <a:solidFill>
                  <a:srgbClr val="273C54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b="0" i="0" sz="750" u="none" cap="none" strike="noStrike">
                <a:solidFill>
                  <a:srgbClr val="273C54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b="0" i="0" sz="750" u="none" cap="none" strike="noStrike">
                <a:solidFill>
                  <a:srgbClr val="273C54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b="0" i="0" sz="750" u="none" cap="none" strike="noStrike">
                <a:solidFill>
                  <a:srgbClr val="273C54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b="0" i="0" sz="750" u="none" cap="none" strike="noStrike">
                <a:solidFill>
                  <a:srgbClr val="273C54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b="0" i="0" sz="750" u="none" cap="none" strike="noStrike">
                <a:solidFill>
                  <a:srgbClr val="273C54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b="0" i="0" sz="750" u="none" cap="none" strike="noStrike">
                <a:solidFill>
                  <a:srgbClr val="273C54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b="0" i="0" sz="750" u="none" cap="none" strike="noStrike">
                <a:solidFill>
                  <a:srgbClr val="273C54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  <a:defRPr b="0" i="0" sz="750" u="none" cap="none" strike="noStrike">
                <a:solidFill>
                  <a:srgbClr val="273C54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33" name="Google Shape;3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4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685330" y="1775320"/>
            <a:ext cx="777287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Char char="•"/>
              <a:defRPr cap="none"/>
            </a:lvl1pPr>
            <a:lvl2pPr indent="-314325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cap="none"/>
            </a:lvl2pPr>
            <a:lvl3pPr indent="-3048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cap="none"/>
            </a:lvl3pPr>
            <a:lvl4pPr indent="-295275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Char char="•"/>
              <a:defRPr cap="none"/>
            </a:lvl4pPr>
            <a:lvl5pPr indent="-295275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Char char="•"/>
              <a:defRPr cap="none"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40" name="Google Shape;4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5"/>
          <p:cNvSpPr txBox="1"/>
          <p:nvPr>
            <p:ph type="title"/>
          </p:nvPr>
        </p:nvSpPr>
        <p:spPr>
          <a:xfrm>
            <a:off x="685331" y="621423"/>
            <a:ext cx="7763814" cy="20526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685331" y="2743093"/>
            <a:ext cx="7763814" cy="1026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47" name="Google Shape;4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6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" type="body"/>
          </p:nvPr>
        </p:nvSpPr>
        <p:spPr>
          <a:xfrm>
            <a:off x="685330" y="1775320"/>
            <a:ext cx="382952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2" type="body"/>
          </p:nvPr>
        </p:nvSpPr>
        <p:spPr>
          <a:xfrm>
            <a:off x="4629150" y="1775320"/>
            <a:ext cx="382905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55" name="Google Shape;5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" type="body"/>
          </p:nvPr>
        </p:nvSpPr>
        <p:spPr>
          <a:xfrm>
            <a:off x="859746" y="1778263"/>
            <a:ext cx="3655106" cy="509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950"/>
              <a:buNone/>
              <a:defRPr b="0" sz="19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17"/>
          <p:cNvSpPr txBox="1"/>
          <p:nvPr>
            <p:ph idx="2" type="body"/>
          </p:nvPr>
        </p:nvSpPr>
        <p:spPr>
          <a:xfrm>
            <a:off x="685331" y="2288260"/>
            <a:ext cx="3829520" cy="205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3" type="body"/>
          </p:nvPr>
        </p:nvSpPr>
        <p:spPr>
          <a:xfrm>
            <a:off x="4797317" y="1778263"/>
            <a:ext cx="3661353" cy="509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950"/>
              <a:buNone/>
              <a:defRPr b="0" sz="19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60" name="Google Shape;60;p17"/>
          <p:cNvSpPr txBox="1"/>
          <p:nvPr>
            <p:ph idx="4" type="body"/>
          </p:nvPr>
        </p:nvSpPr>
        <p:spPr>
          <a:xfrm>
            <a:off x="4629150" y="2288260"/>
            <a:ext cx="3829051" cy="205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1" name="Google Shape;7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9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1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  <a:defRPr b="0" i="0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" type="body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hyperlink" Target="http://www.cs.toronto.edu/~kriz/cifar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ixabay.com/en/users/HypnoArt-202249/" TargetMode="External"/><Relationship Id="rId4" Type="http://schemas.openxmlformats.org/officeDocument/2006/relationships/hyperlink" Target="https://pixabay.com/en/service/faq/" TargetMode="External"/><Relationship Id="rId5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Relationship Id="rId4" Type="http://schemas.openxmlformats.org/officeDocument/2006/relationships/hyperlink" Target="https://upload.wikimedia.org/wikipedia/commons/4/4f/3D_Convolution_Animation.gi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gif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88"/>
            <a:ext cx="9144000" cy="514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"/>
          <p:cNvSpPr txBox="1"/>
          <p:nvPr>
            <p:ph type="ctrTitle"/>
          </p:nvPr>
        </p:nvSpPr>
        <p:spPr>
          <a:xfrm>
            <a:off x="311708" y="8577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Twentieth Century"/>
              <a:buNone/>
            </a:pPr>
            <a:r>
              <a:t/>
            </a:r>
            <a:endParaRPr sz="75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500"/>
              <a:buFont typeface="Arial"/>
              <a:buNone/>
            </a:pPr>
            <a:r>
              <a:rPr lang="de" sz="75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EVOLUTIONARY AUTOML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 txBox="1"/>
          <p:nvPr>
            <p:ph idx="1" type="subTitle"/>
          </p:nvPr>
        </p:nvSpPr>
        <p:spPr>
          <a:xfrm>
            <a:off x="311700" y="269809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EDF1F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1800">
                <a:solidFill>
                  <a:srgbClr val="EDF1F6"/>
                </a:solidFill>
                <a:latin typeface="Gill Sans"/>
                <a:ea typeface="Gill Sans"/>
                <a:cs typeface="Gill Sans"/>
                <a:sym typeface="Gill Sans"/>
              </a:rPr>
              <a:t>MOAD HANI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1800">
                <a:solidFill>
                  <a:srgbClr val="EDF1F6"/>
                </a:solidFill>
                <a:latin typeface="Gill Sans"/>
                <a:ea typeface="Gill Sans"/>
                <a:cs typeface="Gill Sans"/>
                <a:sym typeface="Gill Sans"/>
              </a:rPr>
              <a:t>YANN HOFFMANN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1800">
                <a:solidFill>
                  <a:srgbClr val="EDF1F6"/>
                </a:solidFill>
                <a:latin typeface="Gill Sans"/>
                <a:ea typeface="Gill Sans"/>
                <a:cs typeface="Gill Sans"/>
                <a:sym typeface="Gill Sans"/>
              </a:rPr>
              <a:t>THI HUYEN TRANG HOANG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EDF1F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1"/>
          <p:cNvSpPr/>
          <p:nvPr/>
        </p:nvSpPr>
        <p:spPr>
          <a:xfrm>
            <a:off x="311692" y="4367331"/>
            <a:ext cx="2714427" cy="594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400" u="none" cap="none" strike="noStrike">
                <a:solidFill>
                  <a:srgbClr val="EDF1F6"/>
                </a:solidFill>
                <a:latin typeface="Gill Sans"/>
                <a:ea typeface="Gill Sans"/>
                <a:cs typeface="Gill Sans"/>
                <a:sym typeface="Gill Sans"/>
              </a:rPr>
              <a:t>DR. EMMANUEL KIEFFER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400" u="none" cap="none" strike="noStrike">
                <a:solidFill>
                  <a:srgbClr val="EDF1F6"/>
                </a:solidFill>
                <a:latin typeface="Gill Sans"/>
                <a:ea typeface="Gill Sans"/>
                <a:cs typeface="Gill Sans"/>
                <a:sym typeface="Gill Sans"/>
              </a:rPr>
              <a:t>DR. BOONYARIT CHANGAIVAL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food&#10;&#10;Description automatically generated" id="172" name="Google Shape;17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0151" y="3534538"/>
            <a:ext cx="1202148" cy="98523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"/>
          <p:cNvSpPr/>
          <p:nvPr/>
        </p:nvSpPr>
        <p:spPr>
          <a:xfrm>
            <a:off x="7730127" y="4625864"/>
            <a:ext cx="1002197" cy="335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400" u="none" cap="none" strike="noStrike">
                <a:solidFill>
                  <a:srgbClr val="EDF1F6"/>
                </a:solidFill>
                <a:latin typeface="Gill Sans"/>
                <a:ea typeface="Gill Sans"/>
                <a:cs typeface="Gill Sans"/>
                <a:sym typeface="Gill Sans"/>
              </a:rPr>
              <a:t>27/03/2020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"/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49" y="1152479"/>
            <a:ext cx="4988023" cy="10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050" y="2013950"/>
            <a:ext cx="4378249" cy="25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"/>
          <p:cNvSpPr txBox="1"/>
          <p:nvPr>
            <p:ph type="title"/>
          </p:nvPr>
        </p:nvSpPr>
        <p:spPr>
          <a:xfrm>
            <a:off x="323850" y="447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de"/>
              <a:t>7. CIFAR-10 DATASET</a:t>
            </a:r>
            <a:endParaRPr/>
          </a:p>
        </p:txBody>
      </p:sp>
      <p:sp>
        <p:nvSpPr>
          <p:cNvPr id="272" name="Google Shape;272;p9"/>
          <p:cNvSpPr txBox="1"/>
          <p:nvPr>
            <p:ph idx="1" type="body"/>
          </p:nvPr>
        </p:nvSpPr>
        <p:spPr>
          <a:xfrm>
            <a:off x="311700" y="1838275"/>
            <a:ext cx="4215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de" sz="1600">
                <a:solidFill>
                  <a:srgbClr val="000000"/>
                </a:solidFill>
              </a:rPr>
              <a:t>60,000 (32x32) color10 classes, with 6000 images per class.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de" sz="1600">
                <a:solidFill>
                  <a:srgbClr val="000000"/>
                </a:solidFill>
              </a:rPr>
              <a:t>50,000 training images and 10,000 test images.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73" name="Google Shape;2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7612" y="1266975"/>
            <a:ext cx="4130888" cy="31874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9"/>
          <p:cNvSpPr txBox="1"/>
          <p:nvPr/>
        </p:nvSpPr>
        <p:spPr>
          <a:xfrm>
            <a:off x="6092850" y="4530575"/>
            <a:ext cx="237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SzPts val="800"/>
              <a:buFont typeface="Twentieth Century"/>
              <a:buNone/>
            </a:pPr>
            <a:r>
              <a:rPr b="0" i="0" lang="de" sz="800" u="sng" cap="none" strike="noStrike">
                <a:solidFill>
                  <a:schemeClr val="accent5"/>
                </a:solidFill>
                <a:highlight>
                  <a:schemeClr val="lt1"/>
                </a:highlight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http://www.cs.toronto.edu/~kriz/cifar.html</a:t>
            </a:r>
            <a:endParaRPr b="0" i="0" sz="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5" name="Google Shape;27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</a:pPr>
            <a:r>
              <a:rPr lang="de"/>
              <a:t>9/10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 txBox="1"/>
          <p:nvPr>
            <p:ph type="title"/>
          </p:nvPr>
        </p:nvSpPr>
        <p:spPr>
          <a:xfrm>
            <a:off x="311700" y="447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de"/>
              <a:t>8. NEXT STEPS</a:t>
            </a:r>
            <a:endParaRPr/>
          </a:p>
        </p:txBody>
      </p:sp>
      <p:sp>
        <p:nvSpPr>
          <p:cNvPr id="281" name="Google Shape;281;p10"/>
          <p:cNvSpPr txBox="1"/>
          <p:nvPr>
            <p:ph idx="1" type="body"/>
          </p:nvPr>
        </p:nvSpPr>
        <p:spPr>
          <a:xfrm>
            <a:off x="701758" y="152121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de" sz="1600">
                <a:solidFill>
                  <a:srgbClr val="000000"/>
                </a:solidFill>
              </a:rPr>
              <a:t>Design a suitable grammar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wentieth Century"/>
              <a:buChar char="●"/>
            </a:pPr>
            <a:r>
              <a:rPr lang="de" sz="1600">
                <a:solidFill>
                  <a:srgbClr val="000000"/>
                </a:solidFill>
              </a:rPr>
              <a:t>Evolve CNN architectures with GE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wentieth Century"/>
              <a:buChar char="○"/>
            </a:pPr>
            <a:r>
              <a:rPr lang="de" sz="1600">
                <a:solidFill>
                  <a:srgbClr val="000000"/>
                </a:solidFill>
              </a:rPr>
              <a:t>Support library: PonyGE2 (implementation for GE in Python)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wentieth Century"/>
              <a:buChar char="○"/>
            </a:pPr>
            <a:r>
              <a:rPr lang="de" sz="1600">
                <a:solidFill>
                  <a:srgbClr val="000000"/>
                </a:solidFill>
              </a:rPr>
              <a:t>Dataset: CIFAR-10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wentieth Century"/>
              <a:buChar char="○"/>
            </a:pPr>
            <a:r>
              <a:rPr lang="de" sz="1600">
                <a:solidFill>
                  <a:srgbClr val="000000"/>
                </a:solidFill>
              </a:rPr>
              <a:t>Run on HPC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wentieth Century"/>
              <a:buChar char="●"/>
            </a:pPr>
            <a:r>
              <a:rPr lang="de" sz="1600">
                <a:solidFill>
                  <a:srgbClr val="000000"/>
                </a:solidFill>
              </a:rPr>
              <a:t>Compare the result with other state-of-the-art approaches.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wentieth Century"/>
              <a:buChar char="○"/>
            </a:pPr>
            <a:r>
              <a:rPr lang="de" sz="1600">
                <a:solidFill>
                  <a:srgbClr val="000000"/>
                </a:solidFill>
              </a:rPr>
              <a:t>Eg: VGG, ResNet, CGP-CNN (ConvSet), CGP-CNN (ResSet)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82" name="Google Shape;28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</a:pPr>
            <a:r>
              <a:rPr lang="de"/>
              <a:t>10/10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idx="1" type="subTitle"/>
          </p:nvPr>
        </p:nvSpPr>
        <p:spPr>
          <a:xfrm>
            <a:off x="214430" y="358278"/>
            <a:ext cx="8563050" cy="164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0" wrap="square" tIns="4570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rPr b="1" lang="de" sz="3100">
                <a:solidFill>
                  <a:schemeClr val="dk1"/>
                </a:solidFill>
              </a:rPr>
              <a:t>Questions are welcome! </a:t>
            </a:r>
            <a:endParaRPr b="1" i="1" sz="3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</a:pPr>
            <a:br>
              <a:rPr lang="de"/>
            </a:br>
            <a:endParaRPr/>
          </a:p>
        </p:txBody>
      </p:sp>
      <p:sp>
        <p:nvSpPr>
          <p:cNvPr id="289" name="Google Shape;289;p33"/>
          <p:cNvSpPr txBox="1"/>
          <p:nvPr>
            <p:ph idx="10" type="dt"/>
          </p:nvPr>
        </p:nvSpPr>
        <p:spPr>
          <a:xfrm>
            <a:off x="427460" y="4767262"/>
            <a:ext cx="14489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1200">
                <a:solidFill>
                  <a:schemeClr val="dk1"/>
                </a:solidFill>
              </a:rPr>
              <a:t> 27/03/2020</a:t>
            </a:r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0" y="5248186"/>
            <a:ext cx="222753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050" u="none" cap="none" strike="noStrike">
                <a:solidFill>
                  <a:srgbClr val="9B4C25"/>
                </a:solidFill>
                <a:latin typeface="Arial"/>
                <a:ea typeface="Arial"/>
                <a:cs typeface="Arial"/>
                <a:sym typeface="Arial"/>
              </a:rPr>
              <a:t>Photo credit: </a:t>
            </a:r>
            <a:r>
              <a:rPr b="1" i="0" lang="de" sz="1050" u="none" cap="none" strike="noStrike">
                <a:solidFill>
                  <a:srgbClr val="9B4C25"/>
                </a:solidFill>
                <a:latin typeface="Arial"/>
                <a:ea typeface="Arial"/>
                <a:cs typeface="Arial"/>
                <a:sym typeface="Arial"/>
              </a:rPr>
              <a:t>HypnoArt</a:t>
            </a:r>
            <a:r>
              <a:rPr b="0" i="0" lang="de" sz="1050" u="none" cap="none" strike="noStrike">
                <a:solidFill>
                  <a:srgbClr val="9B4C25"/>
                </a:solidFill>
                <a:latin typeface="Arial"/>
                <a:ea typeface="Arial"/>
                <a:cs typeface="Arial"/>
                <a:sym typeface="Arial"/>
              </a:rPr>
              <a:t> via </a:t>
            </a:r>
            <a:r>
              <a:rPr b="0" i="0" lang="de" sz="1050" u="sng" cap="none" strike="noStrike">
                <a:solidFill>
                  <a:srgbClr val="9B4C2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Pixabay</a:t>
            </a:r>
            <a:endParaRPr b="0" i="0" sz="1050" u="none" cap="none" strike="noStrike">
              <a:solidFill>
                <a:srgbClr val="9B4C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1986025" y="5248186"/>
            <a:ext cx="211051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050" u="none" cap="none" strike="noStrike">
                <a:solidFill>
                  <a:srgbClr val="9B4C25"/>
                </a:solidFill>
                <a:latin typeface="Arial"/>
                <a:ea typeface="Arial"/>
                <a:cs typeface="Arial"/>
                <a:sym typeface="Arial"/>
              </a:rPr>
              <a:t>(Creative Commons Zero </a:t>
            </a:r>
            <a:r>
              <a:rPr b="0" i="0" lang="de" sz="1050" u="sng" cap="none" strike="noStrike">
                <a:solidFill>
                  <a:srgbClr val="9B4C2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license</a:t>
            </a:r>
            <a:r>
              <a:rPr b="0" i="0" lang="de" sz="1050" u="none" cap="none" strike="noStrike">
                <a:solidFill>
                  <a:srgbClr val="9B4C25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2114" y="1414914"/>
            <a:ext cx="5703448" cy="320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/>
          <p:nvPr>
            <p:ph type="title"/>
          </p:nvPr>
        </p:nvSpPr>
        <p:spPr>
          <a:xfrm>
            <a:off x="323850" y="447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de"/>
              <a:t>1. CONTEXTUALIZATION</a:t>
            </a:r>
            <a:endParaRPr/>
          </a:p>
        </p:txBody>
      </p:sp>
      <p:sp>
        <p:nvSpPr>
          <p:cNvPr id="179" name="Google Shape;179;p2"/>
          <p:cNvSpPr txBox="1"/>
          <p:nvPr>
            <p:ph idx="1" type="body"/>
          </p:nvPr>
        </p:nvSpPr>
        <p:spPr>
          <a:xfrm>
            <a:off x="810464" y="1012864"/>
            <a:ext cx="8520600" cy="4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1400" u="sng"/>
              <a:t>Context</a:t>
            </a:r>
            <a:endParaRPr sz="1400" u="sng"/>
          </a:p>
          <a:p>
            <a:pPr indent="-3175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Data, computing power and algorithms are fueling Machine Learning (</a:t>
            </a:r>
            <a:r>
              <a:rPr b="1" lang="de" sz="1400"/>
              <a:t>ML</a:t>
            </a:r>
            <a:r>
              <a:rPr lang="de" sz="1400"/>
              <a:t>)</a:t>
            </a:r>
            <a:endParaRPr sz="1400"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Logical Follow-Up: Deep Learning (</a:t>
            </a:r>
            <a:r>
              <a:rPr b="1" lang="de" sz="1400"/>
              <a:t>DL</a:t>
            </a:r>
            <a:r>
              <a:rPr lang="de" sz="1400"/>
              <a:t>)</a:t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de" sz="1400" u="sng"/>
              <a:t>Motivation</a:t>
            </a:r>
            <a:endParaRPr sz="1400" u="sng"/>
          </a:p>
          <a:p>
            <a:pPr indent="-3175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Convolutional Neural Networks (</a:t>
            </a:r>
            <a:r>
              <a:rPr b="1" lang="de" sz="1400"/>
              <a:t>CNN</a:t>
            </a:r>
            <a:r>
              <a:rPr lang="de" sz="1400"/>
              <a:t>)</a:t>
            </a:r>
            <a:endParaRPr sz="1400"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CNN’s are chiefly designed manually</a:t>
            </a:r>
            <a:endParaRPr sz="1400"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Finding a new CNN involves a lot of time, effort and luck</a:t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de" sz="1400" u="sng"/>
              <a:t>Objective</a:t>
            </a:r>
            <a:endParaRPr sz="1400"/>
          </a:p>
          <a:p>
            <a:pPr indent="-3175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Finding an </a:t>
            </a:r>
            <a:r>
              <a:rPr i="1" lang="de" sz="1400"/>
              <a:t>internal structure</a:t>
            </a:r>
            <a:r>
              <a:rPr lang="de" sz="1400"/>
              <a:t> for a subset of Neural Networks (</a:t>
            </a:r>
            <a:r>
              <a:rPr b="1" lang="de" sz="1400"/>
              <a:t>NN</a:t>
            </a:r>
            <a:r>
              <a:rPr lang="de" sz="1400"/>
              <a:t>)</a:t>
            </a:r>
            <a:endParaRPr sz="1400"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 sz="1400"/>
              <a:t>Garner insights into CNN</a:t>
            </a:r>
            <a:endParaRPr sz="1400"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 sz="1400"/>
              <a:t>Automated Architecture</a:t>
            </a:r>
            <a:endParaRPr sz="1400"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DIY NN</a:t>
            </a:r>
            <a:endParaRPr sz="1400"/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895488" y="2013038"/>
            <a:ext cx="4560726" cy="11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</a:pPr>
            <a:r>
              <a:rPr lang="de"/>
              <a:t>1/10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ctrTitle"/>
          </p:nvPr>
        </p:nvSpPr>
        <p:spPr>
          <a:xfrm>
            <a:off x="115236" y="2933700"/>
            <a:ext cx="4472138" cy="1621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de" sz="2800"/>
              <a:t>     </a:t>
            </a:r>
            <a:r>
              <a:rPr lang="de" sz="2400"/>
              <a:t>What’s happening inside the ConvNets ?</a:t>
            </a:r>
            <a:br>
              <a:rPr lang="de" sz="2800"/>
            </a:br>
            <a:br>
              <a:rPr lang="de" sz="2800"/>
            </a:br>
            <a:r>
              <a:rPr lang="de" sz="1600"/>
              <a:t>The answer: Convolution / matrix multiplication.</a:t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251193" y="1217964"/>
            <a:ext cx="8672362" cy="1066967"/>
          </a:xfrm>
          <a:prstGeom prst="rect">
            <a:avLst/>
          </a:prstGeom>
          <a:solidFill>
            <a:srgbClr val="273C54"/>
          </a:solidFill>
          <a:ln cap="flat" cmpd="sng" w="25400">
            <a:solidFill>
              <a:srgbClr val="80C7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115236" y="287112"/>
            <a:ext cx="9588500" cy="727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</a:pPr>
            <a:r>
              <a:t/>
            </a:r>
            <a:endParaRPr b="1" sz="2000">
              <a:solidFill>
                <a:srgbClr val="FFC000"/>
              </a:solidFill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</a:pPr>
            <a:r>
              <a:rPr b="1" lang="de" sz="2000">
                <a:solidFill>
                  <a:srgbClr val="FFC000"/>
                </a:solidFill>
              </a:rPr>
              <a:t>             </a:t>
            </a:r>
            <a:endParaRPr/>
          </a:p>
          <a:p>
            <a:pPr indent="-32385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</a:pPr>
            <a:r>
              <a:rPr b="1" lang="de" sz="2000">
                <a:solidFill>
                  <a:srgbClr val="FFC000"/>
                </a:solidFill>
              </a:rPr>
              <a:t>One of the most popular algorithms for DL, in which a model learns to perform               </a:t>
            </a:r>
            <a:endParaRPr/>
          </a:p>
          <a:p>
            <a:pPr indent="-32385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</a:pPr>
            <a:r>
              <a:rPr b="1" lang="de" sz="2000">
                <a:solidFill>
                  <a:srgbClr val="FFC000"/>
                </a:solidFill>
              </a:rPr>
              <a:t>                 classification tasks directly from images, video, text, or sound.</a:t>
            </a:r>
            <a:endParaRPr b="1" sz="2000">
              <a:solidFill>
                <a:srgbClr val="FFC000"/>
              </a:solidFill>
            </a:endParaRPr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547235" y="4545208"/>
            <a:ext cx="616017" cy="665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de"/>
              <a:t>2/10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219" y="2813187"/>
            <a:ext cx="4138398" cy="234956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>
            <a:off x="5293797" y="4928135"/>
            <a:ext cx="346519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800" u="sng" cap="none" strike="noStrike">
                <a:solidFill>
                  <a:srgbClr val="000000"/>
                </a:solidFill>
                <a:latin typeface="Content"/>
                <a:ea typeface="Content"/>
                <a:cs typeface="Content"/>
                <a:sym typeface="Content"/>
                <a:hlinkClick r:id="rId4"/>
              </a:rPr>
              <a:t>3D Convolution Animation</a:t>
            </a:r>
            <a:r>
              <a:rPr b="0" i="0" lang="de" sz="800" u="none" cap="none" strike="noStrike">
                <a:solidFill>
                  <a:srgbClr val="000000"/>
                </a:solidFill>
                <a:latin typeface="Content"/>
                <a:ea typeface="Content"/>
                <a:cs typeface="Content"/>
                <a:sym typeface="Content"/>
              </a:rPr>
              <a:t>                                                 — Author: Michael Plotke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323850" y="447675"/>
            <a:ext cx="923727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27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 Convolutional neural networks</a:t>
            </a:r>
            <a:endParaRPr b="0" i="0" sz="27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/>
          <p:nvPr/>
        </p:nvSpPr>
        <p:spPr>
          <a:xfrm>
            <a:off x="240632" y="1251283"/>
            <a:ext cx="8499107" cy="854379"/>
          </a:xfrm>
          <a:prstGeom prst="rect">
            <a:avLst/>
          </a:prstGeom>
          <a:solidFill>
            <a:srgbClr val="273C54"/>
          </a:solidFill>
          <a:ln cap="flat" cmpd="sng" w="25400">
            <a:solidFill>
              <a:srgbClr val="80C7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Finally to make up a convolution layer, a </a:t>
            </a:r>
            <a:r>
              <a:rPr b="0" i="0" lang="de" sz="2000" u="none" cap="none" strike="noStrike">
                <a:solidFill>
                  <a:srgbClr val="DCE4EE"/>
                </a:solidFill>
                <a:latin typeface="Arial"/>
                <a:ea typeface="Arial"/>
                <a:cs typeface="Arial"/>
                <a:sym typeface="Arial"/>
              </a:rPr>
              <a:t>bias (ϵ R) </a:t>
            </a:r>
            <a:r>
              <a:rPr b="0" i="0" lang="de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is added and an </a:t>
            </a:r>
            <a:r>
              <a:rPr b="0" i="0" lang="de" sz="2000" u="none" cap="none" strike="noStrike">
                <a:solidFill>
                  <a:srgbClr val="DCE4EE"/>
                </a:solidFill>
                <a:latin typeface="Arial"/>
                <a:ea typeface="Arial"/>
                <a:cs typeface="Arial"/>
                <a:sym typeface="Arial"/>
              </a:rPr>
              <a:t>activation function </a:t>
            </a:r>
            <a:r>
              <a:rPr b="0" i="0" lang="de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such as </a:t>
            </a:r>
            <a:r>
              <a:rPr b="1" i="0" lang="de" sz="2000" u="none" cap="none" strike="noStrike">
                <a:solidFill>
                  <a:srgbClr val="DCE4EE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b="0" i="0" lang="de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 is applied.</a:t>
            </a:r>
            <a:endParaRPr b="0" i="0" sz="20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</a:pPr>
            <a:r>
              <a:rPr lang="de"/>
              <a:t>3/0</a:t>
            </a:r>
            <a:endParaRPr/>
          </a:p>
        </p:txBody>
      </p:sp>
      <p:pic>
        <p:nvPicPr>
          <p:cNvPr id="199" name="Google Shape;1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049" y="2173225"/>
            <a:ext cx="2880690" cy="18083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e Convolution Layer" id="200" name="Google Shape;20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1" y="2163487"/>
            <a:ext cx="5451308" cy="188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851" y="4049109"/>
            <a:ext cx="8415888" cy="100770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de"/>
              <a:t>3. CNN – Convolution Layer</a:t>
            </a:r>
            <a:endParaRPr/>
          </a:p>
        </p:txBody>
      </p:sp>
      <p:sp>
        <p:nvSpPr>
          <p:cNvPr id="203" name="Google Shape;203;p4"/>
          <p:cNvSpPr txBox="1"/>
          <p:nvPr/>
        </p:nvSpPr>
        <p:spPr>
          <a:xfrm>
            <a:off x="464100" y="4466120"/>
            <a:ext cx="8520600" cy="490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23850" y="45449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3. CNN : Key-concepts</a:t>
            </a:r>
            <a:endParaRPr/>
          </a:p>
        </p:txBody>
      </p:sp>
      <p:sp>
        <p:nvSpPr>
          <p:cNvPr id="209" name="Google Shape;209;p31"/>
          <p:cNvSpPr txBox="1"/>
          <p:nvPr/>
        </p:nvSpPr>
        <p:spPr>
          <a:xfrm>
            <a:off x="156210" y="1281167"/>
            <a:ext cx="1951722" cy="6737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Padding and Stride:</a:t>
            </a:r>
            <a:endParaRPr b="0" i="0" sz="1600" u="none" cap="none" strike="noStrike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wentieth Century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</a:pPr>
            <a:r>
              <a:rPr lang="de"/>
              <a:t>4/10</a:t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6025" y="1093655"/>
            <a:ext cx="3654227" cy="14789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4412578" y="1263009"/>
            <a:ext cx="1436368" cy="670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Pooling:</a:t>
            </a: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wentieth Century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wentieth Century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wentieth Century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2679" y="1124134"/>
            <a:ext cx="2192758" cy="158758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156210" y="3302573"/>
            <a:ext cx="230505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b="0" i="0" lang="de" sz="14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 </a:t>
            </a:r>
            <a:r>
              <a:rPr b="1" i="0" lang="de" sz="14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Non Linearity (ReLU):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ReLU stands for Rectified Linear Unit for a non-linear operation. The output is </a:t>
            </a:r>
            <a:r>
              <a:rPr b="1" i="1" lang="de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ƒ(x) = max(0,x).</a:t>
            </a:r>
            <a:r>
              <a:rPr b="0" i="0" lang="de" sz="1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Since, the real world data would want our ConvNet to learn would be non-negative linear values.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9718" y="3167785"/>
            <a:ext cx="5802762" cy="1733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"/>
          <p:cNvSpPr txBox="1"/>
          <p:nvPr>
            <p:ph type="title"/>
          </p:nvPr>
        </p:nvSpPr>
        <p:spPr>
          <a:xfrm>
            <a:off x="323850" y="447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de"/>
              <a:t>4. MODEL </a:t>
            </a:r>
            <a:endParaRPr/>
          </a:p>
        </p:txBody>
      </p:sp>
      <p:pic>
        <p:nvPicPr>
          <p:cNvPr id="221" name="Google Shape;2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5025" y="1730300"/>
            <a:ext cx="3984174" cy="23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"/>
          <p:cNvSpPr txBox="1"/>
          <p:nvPr/>
        </p:nvSpPr>
        <p:spPr>
          <a:xfrm>
            <a:off x="586021" y="1644902"/>
            <a:ext cx="4675500" cy="28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Twentieth Century"/>
              <a:buNone/>
            </a:pPr>
            <a:r>
              <a:rPr b="0" i="0" lang="de" sz="1600" u="sng" cap="none" strike="noStrike">
                <a:solidFill>
                  <a:srgbClr val="98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Type 2 - Grammar Model</a:t>
            </a:r>
            <a:endParaRPr b="0" i="0" sz="1600" u="sng" cap="none" strike="noStrike">
              <a:solidFill>
                <a:srgbClr val="33333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wentieth Century"/>
              <a:buChar char="●"/>
            </a:pPr>
            <a:r>
              <a:rPr b="0" i="0" lang="de" sz="1600" u="none" cap="none" strike="noStrike">
                <a:solidFill>
                  <a:srgbClr val="3333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Variables</a:t>
            </a:r>
            <a:endParaRPr b="0" i="0" sz="1600" u="none" cap="none" strike="noStrike">
              <a:solidFill>
                <a:srgbClr val="33333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wentieth Century"/>
              <a:buChar char="○"/>
            </a:pPr>
            <a:r>
              <a:rPr b="0" i="0" lang="de" sz="1600" u="none" cap="none" strike="noStrike">
                <a:solidFill>
                  <a:srgbClr val="3333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Non-terminal symbols</a:t>
            </a:r>
            <a:endParaRPr b="0" i="0" sz="1600" u="none" cap="none" strike="noStrike">
              <a:solidFill>
                <a:srgbClr val="33333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wentieth Century"/>
              <a:buChar char="○"/>
            </a:pPr>
            <a:r>
              <a:rPr b="0" i="0" lang="de" sz="1600" u="none" cap="none" strike="noStrike">
                <a:solidFill>
                  <a:srgbClr val="3333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Instantiation of the GE algorithm</a:t>
            </a:r>
            <a:endParaRPr b="0" i="0" sz="1600" u="none" cap="none" strike="noStrike">
              <a:solidFill>
                <a:srgbClr val="33333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wentieth Century"/>
              <a:buChar char="●"/>
            </a:pPr>
            <a:r>
              <a:rPr b="0" i="0" lang="de" sz="1600" u="none" cap="none" strike="noStrike">
                <a:solidFill>
                  <a:srgbClr val="3333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Objective function: Validation of training CNNs</a:t>
            </a:r>
            <a:endParaRPr b="0" i="0" sz="1600" u="none" cap="none" strike="noStrike">
              <a:solidFill>
                <a:srgbClr val="33333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wentieth Century"/>
              <a:buChar char="●"/>
            </a:pPr>
            <a:r>
              <a:rPr b="0" i="0" lang="de" sz="1600" u="none" cap="none" strike="noStrike">
                <a:solidFill>
                  <a:srgbClr val="3333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Constraints: Production rules</a:t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3" name="Google Shape;2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</a:pPr>
            <a:r>
              <a:rPr lang="de"/>
              <a:t>5/10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"/>
          <p:cNvSpPr txBox="1"/>
          <p:nvPr>
            <p:ph type="title"/>
          </p:nvPr>
        </p:nvSpPr>
        <p:spPr>
          <a:xfrm>
            <a:off x="323850" y="4541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de"/>
              <a:t>4.1. CONTEXT-FREE GRAMMAR</a:t>
            </a:r>
            <a:endParaRPr/>
          </a:p>
        </p:txBody>
      </p:sp>
      <p:sp>
        <p:nvSpPr>
          <p:cNvPr id="229" name="Google Shape;229;p6"/>
          <p:cNvSpPr txBox="1"/>
          <p:nvPr>
            <p:ph idx="1" type="body"/>
          </p:nvPr>
        </p:nvSpPr>
        <p:spPr>
          <a:xfrm>
            <a:off x="616142" y="1680384"/>
            <a:ext cx="3879125" cy="2201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 sz="1600"/>
              <a:t>A collection of {N,T,P,S}</a:t>
            </a:r>
            <a:endParaRPr sz="1600"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sz="1600"/>
              <a:t>S: START SYMBOLS</a:t>
            </a:r>
            <a:endParaRPr sz="1600"/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P: PRODUCTION RULES</a:t>
            </a:r>
            <a:endParaRPr sz="1600"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sz="1600"/>
              <a:t>N: NON-TERMINAL SYMBOLS</a:t>
            </a:r>
            <a:endParaRPr sz="1600"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sz="1600"/>
              <a:t>T: TERMINAL SYMBOLS</a:t>
            </a:r>
            <a:endParaRPr sz="1600"/>
          </a:p>
        </p:txBody>
      </p:sp>
      <p:pic>
        <p:nvPicPr>
          <p:cNvPr id="230" name="Google Shape;230;p6"/>
          <p:cNvPicPr preferRelativeResize="0"/>
          <p:nvPr/>
        </p:nvPicPr>
        <p:blipFill rotWithShape="1">
          <a:blip r:embed="rId3">
            <a:alphaModFix/>
          </a:blip>
          <a:srcRect b="0" l="0" r="8482" t="13963"/>
          <a:stretch/>
        </p:blipFill>
        <p:spPr>
          <a:xfrm>
            <a:off x="5702694" y="1439688"/>
            <a:ext cx="2535375" cy="30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6"/>
          <p:cNvSpPr txBox="1"/>
          <p:nvPr/>
        </p:nvSpPr>
        <p:spPr>
          <a:xfrm>
            <a:off x="5969395" y="842948"/>
            <a:ext cx="2337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Twentieth Century"/>
              <a:buNone/>
            </a:pPr>
            <a:r>
              <a:rPr b="0" i="0" lang="de" sz="1600" u="sng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BNF: Standard notation</a:t>
            </a:r>
            <a:endParaRPr b="0" i="0" sz="1600" u="sng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2" name="Google Shape;2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</a:pPr>
            <a:r>
              <a:rPr lang="de"/>
              <a:t>6/10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"/>
          <p:cNvPicPr preferRelativeResize="0"/>
          <p:nvPr/>
        </p:nvPicPr>
        <p:blipFill rotWithShape="1">
          <a:blip r:embed="rId3">
            <a:alphaModFix/>
          </a:blip>
          <a:srcRect b="20283" l="787" r="32511" t="29129"/>
          <a:stretch/>
        </p:blipFill>
        <p:spPr>
          <a:xfrm>
            <a:off x="52388" y="3719513"/>
            <a:ext cx="4443412" cy="22383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7"/>
          <p:cNvSpPr txBox="1"/>
          <p:nvPr>
            <p:ph type="title"/>
          </p:nvPr>
        </p:nvSpPr>
        <p:spPr>
          <a:xfrm>
            <a:off x="323850" y="447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de"/>
              <a:t>5. GRAMMAR EVOLUTION</a:t>
            </a:r>
            <a:endParaRPr>
              <a:solidFill>
                <a:srgbClr val="444444"/>
              </a:solidFill>
              <a:highlight>
                <a:srgbClr val="CBCBCB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39" name="Google Shape;239;p7"/>
          <p:cNvPicPr preferRelativeResize="0"/>
          <p:nvPr/>
        </p:nvPicPr>
        <p:blipFill rotWithShape="1">
          <a:blip r:embed="rId4">
            <a:alphaModFix/>
          </a:blip>
          <a:srcRect b="9844" l="42945" r="2890" t="30414"/>
          <a:stretch/>
        </p:blipFill>
        <p:spPr>
          <a:xfrm>
            <a:off x="5626400" y="3264275"/>
            <a:ext cx="2635749" cy="12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5">
            <a:alphaModFix/>
          </a:blip>
          <a:srcRect b="60098" l="0" r="0" t="0"/>
          <a:stretch/>
        </p:blipFill>
        <p:spPr>
          <a:xfrm>
            <a:off x="5259000" y="1211723"/>
            <a:ext cx="3370538" cy="12136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7"/>
          <p:cNvSpPr/>
          <p:nvPr/>
        </p:nvSpPr>
        <p:spPr>
          <a:xfrm>
            <a:off x="6846025" y="2697125"/>
            <a:ext cx="196500" cy="442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2" name="Google Shape;24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124" y="1472813"/>
            <a:ext cx="2682501" cy="1967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7"/>
          <p:cNvSpPr/>
          <p:nvPr/>
        </p:nvSpPr>
        <p:spPr>
          <a:xfrm>
            <a:off x="4121000" y="1847595"/>
            <a:ext cx="474600" cy="20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4" name="Google Shape;244;p7"/>
          <p:cNvSpPr txBox="1"/>
          <p:nvPr/>
        </p:nvSpPr>
        <p:spPr>
          <a:xfrm>
            <a:off x="1416600" y="4570710"/>
            <a:ext cx="1160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b="0" i="0" lang="de" sz="1800" u="sng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Genotype</a:t>
            </a:r>
            <a:endParaRPr b="0" i="0" sz="1800" u="sng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5" name="Google Shape;245;p7"/>
          <p:cNvSpPr txBox="1"/>
          <p:nvPr/>
        </p:nvSpPr>
        <p:spPr>
          <a:xfrm>
            <a:off x="6399624" y="4570710"/>
            <a:ext cx="1327775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b="0" i="0" lang="de" sz="1800" u="sng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Phenotype</a:t>
            </a:r>
            <a:endParaRPr b="0" i="0" sz="1800" u="sng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6" name="Google Shape;24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0475" y="2127008"/>
            <a:ext cx="775675" cy="88948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</a:pPr>
            <a:r>
              <a:rPr lang="de"/>
              <a:t>7/10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"/>
          <p:cNvSpPr txBox="1"/>
          <p:nvPr>
            <p:ph type="title"/>
          </p:nvPr>
        </p:nvSpPr>
        <p:spPr>
          <a:xfrm>
            <a:off x="323850" y="447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6. GRAMMAR FOR CNN</a:t>
            </a:r>
            <a:endParaRPr/>
          </a:p>
        </p:txBody>
      </p:sp>
      <p:sp>
        <p:nvSpPr>
          <p:cNvPr id="253" name="Google Shape;253;p8"/>
          <p:cNvSpPr txBox="1"/>
          <p:nvPr>
            <p:ph idx="1" type="body"/>
          </p:nvPr>
        </p:nvSpPr>
        <p:spPr>
          <a:xfrm>
            <a:off x="702775" y="1646675"/>
            <a:ext cx="52590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1600"/>
              <a:t>An example of grammar to generate CNN architectures</a:t>
            </a:r>
            <a:endParaRPr/>
          </a:p>
        </p:txBody>
      </p:sp>
      <p:pic>
        <p:nvPicPr>
          <p:cNvPr id="254" name="Google Shape;2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8050" y="375475"/>
            <a:ext cx="2858375" cy="4193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8"/>
          <p:cNvSpPr txBox="1"/>
          <p:nvPr/>
        </p:nvSpPr>
        <p:spPr>
          <a:xfrm>
            <a:off x="5708168" y="4568875"/>
            <a:ext cx="3389888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Twentieth Century"/>
              <a:buNone/>
            </a:pPr>
            <a:r>
              <a:rPr b="0" i="0" lang="de" sz="800" u="none" cap="none" strike="noStrik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Reference: Lima, Ricardo HR, and Aurora TR Pozo. </a:t>
            </a:r>
            <a:endParaRPr b="0" i="0" sz="800" u="none" cap="none" strike="noStrike">
              <a:solidFill>
                <a:schemeClr val="accent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Twentieth Century"/>
              <a:buNone/>
            </a:pPr>
            <a:r>
              <a:rPr b="0" i="0" lang="de" sz="800" u="none" cap="none" strike="noStrik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"Evolving convolutional neural networks through grammatical evolution." 2019.</a:t>
            </a:r>
            <a:endParaRPr b="0" i="0" sz="800" u="none" cap="none" strike="noStrike">
              <a:solidFill>
                <a:schemeClr val="accent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702775" y="2146341"/>
            <a:ext cx="45720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1" marL="8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Char char="○"/>
            </a:pPr>
            <a:r>
              <a:rPr b="0" i="0" lang="de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Number of convolutional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8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Char char="○"/>
            </a:pPr>
            <a:r>
              <a:rPr b="0" i="0" lang="de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Number of dense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8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Char char="○"/>
            </a:pPr>
            <a:r>
              <a:rPr b="0" i="0" lang="de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Parameters of convolutional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8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Char char="○"/>
            </a:pPr>
            <a:r>
              <a:rPr b="0" i="0" lang="de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Parameters of dense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8"/>
          <p:cNvSpPr txBox="1"/>
          <p:nvPr>
            <p:ph idx="12" type="sldNum"/>
          </p:nvPr>
        </p:nvSpPr>
        <p:spPr>
          <a:xfrm>
            <a:off x="8518358" y="4880007"/>
            <a:ext cx="502800" cy="176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</a:pPr>
            <a:r>
              <a:rPr lang="de"/>
              <a:t>    8/10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Yann</dc:creator>
</cp:coreProperties>
</file>